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563" r:id="rId3"/>
    <p:sldId id="468" r:id="rId4"/>
    <p:sldId id="432" r:id="rId5"/>
    <p:sldId id="554" r:id="rId6"/>
    <p:sldId id="513" r:id="rId7"/>
    <p:sldId id="429" r:id="rId8"/>
    <p:sldId id="564" r:id="rId9"/>
    <p:sldId id="565" r:id="rId10"/>
    <p:sldId id="566" r:id="rId11"/>
    <p:sldId id="568" r:id="rId12"/>
    <p:sldId id="417" r:id="rId13"/>
    <p:sldId id="363" r:id="rId14"/>
    <p:sldId id="567" r:id="rId15"/>
    <p:sldId id="562" r:id="rId16"/>
    <p:sldId id="569" r:id="rId17"/>
    <p:sldId id="570" r:id="rId1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621"/>
    <p:restoredTop sz="86395"/>
  </p:normalViewPr>
  <p:slideViewPr>
    <p:cSldViewPr snapToGrid="0" snapToObjects="1">
      <p:cViewPr varScale="1">
        <p:scale>
          <a:sx n="105" d="100"/>
          <a:sy n="105" d="100"/>
        </p:scale>
        <p:origin x="1456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6496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ABDE92-AF6C-0C4C-85B4-641A63E41CD2}" type="datetimeFigureOut">
              <a:rPr lang="en-US" smtClean="0"/>
              <a:t>9/12/19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70A65E-C06D-6F4E-B8D7-7B6DFFFA56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3642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1847FD-B674-9A49-8512-1B4E6AF7AEC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8327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FC9C9A58-E9E6-0946-BB9F-776BACC7ABFC}" type="slidenum">
              <a:rPr lang="en-US" sz="1200">
                <a:latin typeface="Arial"/>
              </a:rPr>
              <a:pPr eaLnBrk="1" hangingPunct="1"/>
              <a:t>4</a:t>
            </a:fld>
            <a:endParaRPr lang="en-US" sz="1200">
              <a:latin typeface="Arial"/>
            </a:endParaRPr>
          </a:p>
        </p:txBody>
      </p:sp>
      <p:sp>
        <p:nvSpPr>
          <p:cNvPr id="22531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chemeClr val="tx1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 bwMode="auto">
          <a:solidFill>
            <a:srgbClr val="FFFFFF"/>
          </a:solidFill>
          <a:ln>
            <a:noFill/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dirty="0">
                <a:solidFill>
                  <a:srgbClr val="000000"/>
                </a:solidFill>
                <a:ea typeface="ＭＳ Ｐゴシック" charset="0"/>
                <a:cs typeface="ＭＳ Ｐゴシック" charset="0"/>
              </a:rPr>
              <a:t>So</a:t>
            </a:r>
            <a:r>
              <a:rPr lang="en-US" baseline="0" dirty="0">
                <a:solidFill>
                  <a:srgbClr val="000000"/>
                </a:solidFill>
                <a:ea typeface="ＭＳ Ｐゴシック" charset="0"/>
                <a:cs typeface="ＭＳ Ｐゴシック" charset="0"/>
              </a:rPr>
              <a:t> the PhenoCam network does what we refer to as</a:t>
            </a:r>
          </a:p>
          <a:p>
            <a:endParaRPr lang="en-US" baseline="0" dirty="0">
              <a:solidFill>
                <a:srgbClr val="000000"/>
              </a:solidFill>
              <a:ea typeface="ＭＳ Ｐゴシック" charset="0"/>
              <a:cs typeface="ＭＳ Ｐゴシック" charset="0"/>
            </a:endParaRPr>
          </a:p>
          <a:p>
            <a:endParaRPr lang="en-US" baseline="0" dirty="0">
              <a:solidFill>
                <a:srgbClr val="000000"/>
              </a:solidFill>
              <a:ea typeface="ＭＳ Ｐゴシック" charset="0"/>
              <a:cs typeface="ＭＳ Ｐゴシック" charset="0"/>
            </a:endParaRPr>
          </a:p>
          <a:p>
            <a:r>
              <a:rPr lang="en-US" baseline="0" dirty="0">
                <a:solidFill>
                  <a:srgbClr val="000000"/>
                </a:solidFill>
                <a:ea typeface="ＭＳ Ｐゴシック" charset="0"/>
                <a:cs typeface="ＭＳ Ｐゴシック" charset="0"/>
              </a:rPr>
              <a:t>***</a:t>
            </a:r>
          </a:p>
          <a:p>
            <a:r>
              <a:rPr lang="en-US" baseline="0" dirty="0">
                <a:solidFill>
                  <a:srgbClr val="000000"/>
                </a:solidFill>
                <a:ea typeface="ＭＳ Ｐゴシック" charset="0"/>
                <a:cs typeface="ＭＳ Ｐゴシック" charset="0"/>
              </a:rPr>
              <a:t>Tower-based flux measurements, stand-level forest inventories, and small watershed measurements</a:t>
            </a:r>
          </a:p>
          <a:p>
            <a:endParaRPr lang="en-US" baseline="0" dirty="0">
              <a:solidFill>
                <a:srgbClr val="000000"/>
              </a:solidFill>
              <a:ea typeface="ＭＳ Ｐゴシック" charset="0"/>
              <a:cs typeface="ＭＳ Ｐゴシック" charset="0"/>
            </a:endParaRPr>
          </a:p>
          <a:p>
            <a:r>
              <a:rPr lang="en-US" baseline="0" dirty="0">
                <a:solidFill>
                  <a:srgbClr val="000000"/>
                </a:solidFill>
                <a:ea typeface="ＭＳ Ｐゴシック" charset="0"/>
                <a:cs typeface="ＭＳ Ｐゴシック" charset="0"/>
              </a:rPr>
              <a:t>So this gives us a direct link</a:t>
            </a:r>
            <a:r>
              <a:rPr lang="mr-IN" baseline="0" dirty="0">
                <a:solidFill>
                  <a:srgbClr val="000000"/>
                </a:solidFill>
                <a:ea typeface="ＭＳ Ｐゴシック" charset="0"/>
                <a:cs typeface="ＭＳ Ｐゴシック" charset="0"/>
              </a:rPr>
              <a:t>…</a:t>
            </a:r>
            <a:endParaRPr lang="en-US" dirty="0">
              <a:solidFill>
                <a:srgbClr val="000000"/>
              </a:solidFill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9593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same approach is also able to track seasonal</a:t>
            </a:r>
            <a:r>
              <a:rPr lang="en-US" baseline="0" dirty="0"/>
              <a:t> changes in greenness of other types of vegetation. So for almost seven years we have had a camera looking at a mixed C3/C4 grassland located at 3000 feet on the western flank of Mauna Kea, on the Big Island</a:t>
            </a:r>
          </a:p>
          <a:p>
            <a:endParaRPr lang="en-US" baseline="0" dirty="0"/>
          </a:p>
          <a:p>
            <a:r>
              <a:rPr lang="en-US" baseline="0" dirty="0"/>
              <a:t>Here, seasonality is driven by the timing and magnitude of precipitation events, and as you can see there is substantial year-to-year </a:t>
            </a:r>
            <a:r>
              <a:rPr lang="en-US" baseline="0" dirty="0" err="1"/>
              <a:t>variaibility</a:t>
            </a:r>
            <a:r>
              <a:rPr lang="en-US" baseline="0" dirty="0"/>
              <a:t> in the frequency and duration of green-up pulses, and again we’re able to track that, automatically and at high temporal resolution, using </a:t>
            </a:r>
            <a:r>
              <a:rPr lang="en-US" baseline="0" dirty="0" err="1"/>
              <a:t>Phenocam</a:t>
            </a:r>
            <a:r>
              <a:rPr lang="en-US" baseline="0" dirty="0"/>
              <a:t> imagery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E61492-B956-4F4D-89CA-83FFC57E56D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8347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we now</a:t>
            </a:r>
            <a:r>
              <a:rPr lang="en-US" baseline="0" dirty="0"/>
              <a:t> have over 500 cameras contributing imagery to the PhenoCam dataset. Most of these are </a:t>
            </a:r>
            <a:r>
              <a:rPr lang="en-US" baseline="0" dirty="0" err="1"/>
              <a:t>lcoated</a:t>
            </a:r>
            <a:r>
              <a:rPr lang="en-US" baseline="0" dirty="0"/>
              <a:t> within the United States, and we have cameras across the country, from Hawaii to Maine and from Alaska to Florida, as well as cameras in </a:t>
            </a:r>
            <a:r>
              <a:rPr lang="en-US" baseline="0" dirty="0" err="1"/>
              <a:t>Canda</a:t>
            </a:r>
            <a:r>
              <a:rPr lang="en-US" baseline="0" dirty="0"/>
              <a:t>, Panama, and a number of countries in Europe. </a:t>
            </a:r>
          </a:p>
          <a:p>
            <a:endParaRPr lang="en-US" baseline="0" dirty="0"/>
          </a:p>
          <a:p>
            <a:r>
              <a:rPr lang="en-US" baseline="0" dirty="0"/>
              <a:t>The imagery and data from these cameras is all publicly available through our web page…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60A3FB-3506-8047-BC07-E82F91DE2C3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4058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are sample images from a variety of ecosystem types,</a:t>
            </a:r>
            <a:r>
              <a:rPr lang="en-US" baseline="0" dirty="0"/>
              <a:t> including grasslands and prairie, savannah and </a:t>
            </a:r>
            <a:r>
              <a:rPr lang="en-US" baseline="0" dirty="0" err="1"/>
              <a:t>shrublands</a:t>
            </a:r>
            <a:r>
              <a:rPr lang="en-US" baseline="0" dirty="0"/>
              <a:t>, deciduous and evergreen forests, as well as agricultural crops. </a:t>
            </a:r>
          </a:p>
          <a:p>
            <a:endParaRPr lang="en-US" baseline="0" dirty="0"/>
          </a:p>
          <a:p>
            <a:r>
              <a:rPr lang="en-US" baseline="0" dirty="0"/>
              <a:t>Our ultimate goal is to have a comprehensive sampling of all the diverse ecosystem types of North America.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60A3FB-3506-8047-BC07-E82F91DE2C3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7677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are four key questions</a:t>
            </a:r>
            <a:r>
              <a:rPr lang="en-US" baseline="0" dirty="0"/>
              <a:t> that my group’s research targets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1847FD-B674-9A49-8512-1B4E6AF7AEC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4345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addition to making our data publicly available through the </a:t>
            </a:r>
            <a:r>
              <a:rPr lang="en-US" dirty="0" err="1"/>
              <a:t>phenocam</a:t>
            </a:r>
            <a:r>
              <a:rPr lang="en-US" dirty="0"/>
              <a:t> web page, we recently put together and documented a curated data set of </a:t>
            </a:r>
            <a:r>
              <a:rPr lang="en-US" dirty="0" err="1"/>
              <a:t>PhenoCam</a:t>
            </a:r>
            <a:r>
              <a:rPr lang="en-US" dirty="0"/>
              <a:t> data – consisting of data from 125 sites and a total of 750 site years</a:t>
            </a:r>
          </a:p>
          <a:p>
            <a:endParaRPr lang="en-US" dirty="0"/>
          </a:p>
          <a:p>
            <a:r>
              <a:rPr lang="en-US" dirty="0"/>
              <a:t>**</a:t>
            </a:r>
          </a:p>
          <a:p>
            <a:endParaRPr lang="en-US" dirty="0"/>
          </a:p>
          <a:p>
            <a:r>
              <a:rPr lang="en-US" dirty="0"/>
              <a:t>**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61492-B956-4F4D-89CA-83FFC57E56D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2477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B2BC6-1AE2-D84A-924F-9320E1E97280}" type="datetimeFigureOut">
              <a:rPr lang="en-US" smtClean="0"/>
              <a:t>9/12/19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8DF60-F643-F742-98E3-AA10075E26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0854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B2BC6-1AE2-D84A-924F-9320E1E97280}" type="datetimeFigureOut">
              <a:rPr lang="en-US" smtClean="0"/>
              <a:t>9/12/19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8DF60-F643-F742-98E3-AA10075E26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5754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B2BC6-1AE2-D84A-924F-9320E1E97280}" type="datetimeFigureOut">
              <a:rPr lang="en-US" smtClean="0"/>
              <a:t>9/12/19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8DF60-F643-F742-98E3-AA10075E26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88947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DR Custom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67883"/>
            <a:ext cx="9144000" cy="341384"/>
          </a:xfr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57200" y="1178807"/>
            <a:ext cx="8053388" cy="501183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370227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>
  <p:cSld name="Title,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7690DDC3-D865-5E48-9AE6-3C3C966805B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50904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B2BC6-1AE2-D84A-924F-9320E1E97280}" type="datetimeFigureOut">
              <a:rPr lang="en-US" smtClean="0"/>
              <a:t>9/12/19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8DF60-F643-F742-98E3-AA10075E26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3370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B2BC6-1AE2-D84A-924F-9320E1E97280}" type="datetimeFigureOut">
              <a:rPr lang="en-US" smtClean="0"/>
              <a:t>9/12/19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8DF60-F643-F742-98E3-AA10075E26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1845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B2BC6-1AE2-D84A-924F-9320E1E97280}" type="datetimeFigureOut">
              <a:rPr lang="en-US" smtClean="0"/>
              <a:t>9/12/19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8DF60-F643-F742-98E3-AA10075E26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2990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B2BC6-1AE2-D84A-924F-9320E1E97280}" type="datetimeFigureOut">
              <a:rPr lang="en-US" smtClean="0"/>
              <a:t>9/12/19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8DF60-F643-F742-98E3-AA10075E26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600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B2BC6-1AE2-D84A-924F-9320E1E97280}" type="datetimeFigureOut">
              <a:rPr lang="en-US" smtClean="0"/>
              <a:t>9/12/19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8DF60-F643-F742-98E3-AA10075E26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6599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B2BC6-1AE2-D84A-924F-9320E1E97280}" type="datetimeFigureOut">
              <a:rPr lang="en-US" smtClean="0"/>
              <a:t>9/12/19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8DF60-F643-F742-98E3-AA10075E26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5156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B2BC6-1AE2-D84A-924F-9320E1E97280}" type="datetimeFigureOut">
              <a:rPr lang="en-US" smtClean="0"/>
              <a:t>9/12/19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8DF60-F643-F742-98E3-AA10075E26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9951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B2BC6-1AE2-D84A-924F-9320E1E97280}" type="datetimeFigureOut">
              <a:rPr lang="en-US" smtClean="0"/>
              <a:t>9/12/19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8DF60-F643-F742-98E3-AA10075E26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2455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5B2BC6-1AE2-D84A-924F-9320E1E97280}" type="datetimeFigureOut">
              <a:rPr lang="en-US" smtClean="0"/>
              <a:t>9/12/19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68DF60-F643-F742-98E3-AA10075E26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681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2" r:id="rId13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13" Type="http://schemas.openxmlformats.org/officeDocument/2006/relationships/image" Target="../media/image21.jpeg"/><Relationship Id="rId18" Type="http://schemas.openxmlformats.org/officeDocument/2006/relationships/image" Target="../media/image26.jpeg"/><Relationship Id="rId3" Type="http://schemas.openxmlformats.org/officeDocument/2006/relationships/image" Target="../media/image12.png"/><Relationship Id="rId7" Type="http://schemas.openxmlformats.org/officeDocument/2006/relationships/image" Target="../media/image15.jpeg"/><Relationship Id="rId12" Type="http://schemas.openxmlformats.org/officeDocument/2006/relationships/image" Target="../media/image20.jpeg"/><Relationship Id="rId17" Type="http://schemas.openxmlformats.org/officeDocument/2006/relationships/image" Target="../media/image25.jpe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24.jpeg"/><Relationship Id="rId20" Type="http://schemas.microsoft.com/office/2007/relationships/hdphoto" Target="../media/hdphoto4.wdp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.jpeg"/><Relationship Id="rId11" Type="http://schemas.openxmlformats.org/officeDocument/2006/relationships/image" Target="../media/image19.jpeg"/><Relationship Id="rId5" Type="http://schemas.openxmlformats.org/officeDocument/2006/relationships/image" Target="../media/image13.jpeg"/><Relationship Id="rId15" Type="http://schemas.openxmlformats.org/officeDocument/2006/relationships/image" Target="../media/image23.jpeg"/><Relationship Id="rId10" Type="http://schemas.openxmlformats.org/officeDocument/2006/relationships/image" Target="../media/image18.jpeg"/><Relationship Id="rId19" Type="http://schemas.openxmlformats.org/officeDocument/2006/relationships/image" Target="../media/image27.jpeg"/><Relationship Id="rId4" Type="http://schemas.microsoft.com/office/2007/relationships/hdphoto" Target="../media/hdphoto3.wdp"/><Relationship Id="rId9" Type="http://schemas.openxmlformats.org/officeDocument/2006/relationships/image" Target="../media/image17.jpeg"/><Relationship Id="rId14" Type="http://schemas.openxmlformats.org/officeDocument/2006/relationships/image" Target="../media/image22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microsoft.com/office/2007/relationships/hdphoto" Target="../media/hdphoto2.wdp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9.tiff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phenocam.sr.unh.edu/webcam/network/search/?group=AMERIFLUX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phenocam.sr.unh.edu/webcam/network/map/?group=AMERIFLUX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orest3.jp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799" y="2828925"/>
            <a:ext cx="7772400" cy="1470025"/>
          </a:xfrm>
        </p:spPr>
        <p:txBody>
          <a:bodyPr>
            <a:noAutofit/>
          </a:bodyPr>
          <a:lstStyle/>
          <a:p>
            <a:br>
              <a:rPr lang="en-US" sz="3200" dirty="0">
                <a:solidFill>
                  <a:schemeClr val="bg1"/>
                </a:solidFill>
              </a:rPr>
            </a:br>
            <a:r>
              <a:rPr lang="en-US" sz="5400" dirty="0">
                <a:solidFill>
                  <a:schemeClr val="bg1"/>
                </a:solidFill>
              </a:rPr>
              <a:t>The </a:t>
            </a:r>
            <a:r>
              <a:rPr lang="en-US" sz="5400" dirty="0" err="1">
                <a:solidFill>
                  <a:schemeClr val="bg1"/>
                </a:solidFill>
              </a:rPr>
              <a:t>PhenoCam</a:t>
            </a:r>
            <a:r>
              <a:rPr lang="en-US" sz="5400" dirty="0">
                <a:solidFill>
                  <a:schemeClr val="bg1"/>
                </a:solidFill>
              </a:rPr>
              <a:t> Network:</a:t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Tracking phenological responses to global change using near-surface remote sensing</a:t>
            </a:r>
            <a:br>
              <a:rPr lang="en-US" sz="2800" dirty="0">
                <a:solidFill>
                  <a:schemeClr val="bg1"/>
                </a:solidFill>
              </a:rPr>
            </a:b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Andrew D. Richardson</a:t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Northern Arizona University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B6B621D-4160-BD47-8431-2EF23C7960B2}"/>
              </a:ext>
            </a:extLst>
          </p:cNvPr>
          <p:cNvSpPr/>
          <p:nvPr/>
        </p:nvSpPr>
        <p:spPr>
          <a:xfrm>
            <a:off x="0" y="6185774"/>
            <a:ext cx="3962949" cy="7017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20000"/>
              </a:spcBef>
            </a:pPr>
            <a:r>
              <a:rPr lang="en-US" i="1" dirty="0" err="1">
                <a:solidFill>
                  <a:schemeClr val="bg1"/>
                </a:solidFill>
              </a:rPr>
              <a:t>AmeriFlux</a:t>
            </a:r>
            <a:r>
              <a:rPr lang="en-US" i="1" dirty="0">
                <a:solidFill>
                  <a:schemeClr val="bg1"/>
                </a:solidFill>
              </a:rPr>
              <a:t> Early Career Workshop</a:t>
            </a:r>
          </a:p>
          <a:p>
            <a:pPr>
              <a:spcBef>
                <a:spcPct val="20000"/>
              </a:spcBef>
            </a:pPr>
            <a:r>
              <a:rPr lang="en-US" i="1" dirty="0">
                <a:solidFill>
                  <a:schemeClr val="bg1"/>
                </a:solidFill>
              </a:rPr>
              <a:t>Boulder, CO 	September 17, 2019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268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68DDE-C883-A848-A8A5-88B6AC83B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4529BD-D24D-C445-9C5B-E65E2856F1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Intro ends here</a:t>
            </a:r>
          </a:p>
        </p:txBody>
      </p:sp>
    </p:spTree>
    <p:extLst>
      <p:ext uri="{BB962C8B-B14F-4D97-AF65-F5344CB8AC3E}">
        <p14:creationId xmlns:p14="http://schemas.microsoft.com/office/powerpoint/2010/main" val="18700531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orest3.jp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799" y="2828925"/>
            <a:ext cx="7772400" cy="1470025"/>
          </a:xfrm>
        </p:spPr>
        <p:txBody>
          <a:bodyPr>
            <a:noAutofit/>
          </a:bodyPr>
          <a:lstStyle/>
          <a:p>
            <a:br>
              <a:rPr lang="en-US" sz="3200" dirty="0">
                <a:solidFill>
                  <a:schemeClr val="bg1"/>
                </a:solidFill>
              </a:rPr>
            </a:br>
            <a:r>
              <a:rPr lang="en-US" sz="5400" dirty="0">
                <a:solidFill>
                  <a:schemeClr val="bg1"/>
                </a:solidFill>
              </a:rPr>
              <a:t>Accessing and Using </a:t>
            </a:r>
            <a:r>
              <a:rPr lang="en-US" sz="5400" dirty="0" err="1">
                <a:solidFill>
                  <a:schemeClr val="bg1"/>
                </a:solidFill>
              </a:rPr>
              <a:t>PhenoCam</a:t>
            </a:r>
            <a:r>
              <a:rPr lang="en-US" sz="5400" dirty="0">
                <a:solidFill>
                  <a:schemeClr val="bg1"/>
                </a:solidFill>
              </a:rPr>
              <a:t> data products</a:t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Bijan </a:t>
            </a:r>
            <a:r>
              <a:rPr lang="en-US" sz="2800" dirty="0" err="1">
                <a:solidFill>
                  <a:schemeClr val="bg1"/>
                </a:solidFill>
              </a:rPr>
              <a:t>Seyednasrollah</a:t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Northern Arizona University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B6B621D-4160-BD47-8431-2EF23C7960B2}"/>
              </a:ext>
            </a:extLst>
          </p:cNvPr>
          <p:cNvSpPr/>
          <p:nvPr/>
        </p:nvSpPr>
        <p:spPr>
          <a:xfrm>
            <a:off x="0" y="6185774"/>
            <a:ext cx="3962949" cy="7017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20000"/>
              </a:spcBef>
            </a:pPr>
            <a:r>
              <a:rPr lang="en-US" i="1" dirty="0" err="1">
                <a:solidFill>
                  <a:schemeClr val="bg1"/>
                </a:solidFill>
              </a:rPr>
              <a:t>AmeriFlux</a:t>
            </a:r>
            <a:r>
              <a:rPr lang="en-US" i="1" dirty="0">
                <a:solidFill>
                  <a:schemeClr val="bg1"/>
                </a:solidFill>
              </a:rPr>
              <a:t> Early Career Workshop</a:t>
            </a:r>
          </a:p>
          <a:p>
            <a:pPr>
              <a:spcBef>
                <a:spcPct val="20000"/>
              </a:spcBef>
            </a:pPr>
            <a:r>
              <a:rPr lang="en-US" i="1" dirty="0">
                <a:solidFill>
                  <a:schemeClr val="bg1"/>
                </a:solidFill>
              </a:rPr>
              <a:t>Boulder, CO 	September 17, 2019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13152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 descr="howland2_2012_10_18_123137.jpg"/>
          <p:cNvPicPr>
            <a:picLocks noChangeAspect="1"/>
          </p:cNvPicPr>
          <p:nvPr/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72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68704" y="3409155"/>
            <a:ext cx="2286000" cy="1721555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67883"/>
            <a:ext cx="2286000" cy="1828800"/>
          </a:xfrm>
          <a:ln>
            <a:solidFill>
              <a:srgbClr val="000000"/>
            </a:solidFill>
          </a:ln>
        </p:spPr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57200" y="1178807"/>
            <a:ext cx="2286000" cy="1828800"/>
          </a:xfrm>
          <a:ln>
            <a:solidFill>
              <a:srgbClr val="000000"/>
            </a:solidFill>
          </a:ln>
        </p:spPr>
        <p:txBody>
          <a:bodyPr/>
          <a:lstStyle/>
          <a:p>
            <a:endParaRPr lang="en-US"/>
          </a:p>
        </p:txBody>
      </p:sp>
      <p:pic>
        <p:nvPicPr>
          <p:cNvPr id="6" name="Picture 5" descr="freemanwood_2012_10_21_120108.jpg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3200"/>
            <a:ext cx="2286000" cy="1693333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7" name="Picture 6" descr="howland1_2012_10_21_113144.jpg"/>
          <p:cNvPicPr>
            <a:picLocks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8000" y="5161345"/>
            <a:ext cx="2286000" cy="1700784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9" name="Picture 8" descr="marena_2012_10_18_120002.jpg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8000" y="1701633"/>
            <a:ext cx="2286000" cy="1693333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10" name="Picture 9" descr="nwohiocrop_2012_10_19_110312.jpg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0" y="5161345"/>
            <a:ext cx="2286000" cy="1693333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11" name="Picture 10" descr="vaira_2012_10_07_120103.jpg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701633"/>
            <a:ext cx="2286000" cy="1693333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12" name="Picture 11" descr="tonzi_2012_10_06_120102.jpg"/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6000" y="1"/>
            <a:ext cx="2286000" cy="1693333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15" name="Picture 14" descr="lethbridge_2012_10_18_120114.jpg"/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8000" y="3414889"/>
            <a:ext cx="2286000" cy="1693333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16" name="Picture 15" descr="jasperridge_2012_10_19_120105.jpg"/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0" y="1701633"/>
            <a:ext cx="2286000" cy="1693333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17" name="Picture 16" descr="konza_2012_10_21_120105.jpg"/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6000" y="1701633"/>
            <a:ext cx="2286000" cy="1693333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18" name="Picture 17" descr="harvardlph_2012_10_17_121121.jpg"/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6000" y="3414889"/>
            <a:ext cx="2286000" cy="1693333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19" name="Picture 18" descr="canadaOBS.jpg"/>
          <p:cNvPicPr>
            <a:picLocks noChangeAspect="1"/>
          </p:cNvPicPr>
          <p:nvPr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5161345"/>
            <a:ext cx="2286000" cy="1693333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20" name="Picture 19" descr="burnssagebrush.jpg"/>
          <p:cNvPicPr>
            <a:picLocks noChangeAspect="1"/>
          </p:cNvPicPr>
          <p:nvPr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8000" y="16600"/>
            <a:ext cx="2286000" cy="1693333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21" name="Picture 20" descr="bartlettir_2012_10_18_120147.jpg"/>
          <p:cNvPicPr>
            <a:picLocks noChangeAspect="1"/>
          </p:cNvPicPr>
          <p:nvPr/>
        </p:nvPicPr>
        <p:blipFill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0" y="24900"/>
            <a:ext cx="2286000" cy="1693333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22" name="Picture 21" descr="alligatorriver_2012_10_20_090110.jpg"/>
          <p:cNvPicPr>
            <a:picLocks noChangeAspect="1"/>
          </p:cNvPicPr>
          <p:nvPr/>
        </p:nvPicPr>
        <p:blipFill>
          <a:blip r:embed="rId1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414889"/>
            <a:ext cx="2286000" cy="1693333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23" name="Picture 22" descr="shalehillsczo_2012_10_20_120105.jpg"/>
          <p:cNvPicPr>
            <a:picLocks/>
          </p:cNvPicPr>
          <p:nvPr/>
        </p:nvPicPr>
        <p:blipFill>
          <a:blip r:embed="rId19" cstate="email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sharpenSoften amoun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6000" y="5161345"/>
            <a:ext cx="2286000" cy="1700784"/>
          </a:xfrm>
          <a:prstGeom prst="rect">
            <a:avLst/>
          </a:prstGeom>
          <a:ln>
            <a:solidFill>
              <a:srgbClr val="000000"/>
            </a:solidFill>
          </a:ln>
        </p:spPr>
      </p:pic>
      <p:cxnSp>
        <p:nvCxnSpPr>
          <p:cNvPr id="25" name="Straight Connector 24"/>
          <p:cNvCxnSpPr/>
          <p:nvPr/>
        </p:nvCxnSpPr>
        <p:spPr>
          <a:xfrm>
            <a:off x="0" y="1685034"/>
            <a:ext cx="9144000" cy="0"/>
          </a:xfrm>
          <a:prstGeom prst="line">
            <a:avLst/>
          </a:prstGeom>
          <a:ln w="5715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-3175" y="3378367"/>
            <a:ext cx="9144000" cy="0"/>
          </a:xfrm>
          <a:prstGeom prst="line">
            <a:avLst/>
          </a:prstGeom>
          <a:ln w="5715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0" y="5128144"/>
            <a:ext cx="9144000" cy="0"/>
          </a:xfrm>
          <a:prstGeom prst="line">
            <a:avLst/>
          </a:prstGeom>
          <a:ln w="5715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-3175" y="6854678"/>
            <a:ext cx="9144000" cy="0"/>
          </a:xfrm>
          <a:prstGeom prst="line">
            <a:avLst/>
          </a:prstGeom>
          <a:ln w="5715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V="1">
            <a:off x="9144000" y="1"/>
            <a:ext cx="0" cy="6862128"/>
          </a:xfrm>
          <a:prstGeom prst="line">
            <a:avLst/>
          </a:prstGeom>
          <a:ln w="5715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0" y="1"/>
            <a:ext cx="0" cy="6862128"/>
          </a:xfrm>
          <a:prstGeom prst="line">
            <a:avLst/>
          </a:prstGeom>
          <a:ln w="5715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V="1">
            <a:off x="2286000" y="1"/>
            <a:ext cx="0" cy="6862128"/>
          </a:xfrm>
          <a:prstGeom prst="line">
            <a:avLst/>
          </a:prstGeom>
          <a:ln w="5715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V="1">
            <a:off x="4568704" y="1"/>
            <a:ext cx="0" cy="6862128"/>
          </a:xfrm>
          <a:prstGeom prst="line">
            <a:avLst/>
          </a:prstGeom>
          <a:ln w="5715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V="1">
            <a:off x="6858000" y="-4128"/>
            <a:ext cx="0" cy="6862128"/>
          </a:xfrm>
          <a:prstGeom prst="line">
            <a:avLst/>
          </a:prstGeom>
          <a:ln w="5715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-3296" y="1"/>
            <a:ext cx="9144000" cy="0"/>
          </a:xfrm>
          <a:prstGeom prst="line">
            <a:avLst/>
          </a:prstGeom>
          <a:ln w="5715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99912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Research questions we are addressing with </a:t>
            </a:r>
            <a:r>
              <a:rPr lang="en-US" sz="3200" dirty="0" err="1"/>
              <a:t>PhenoCam</a:t>
            </a:r>
            <a:r>
              <a:rPr lang="en-US" sz="3200" dirty="0"/>
              <a:t> data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sz="quarter" idx="13"/>
          </p:nvPr>
        </p:nvSpPr>
        <p:spPr/>
        <p:txBody>
          <a:bodyPr vert="horz">
            <a:normAutofit/>
          </a:bodyPr>
          <a:lstStyle/>
          <a:p>
            <a:pPr lvl="0"/>
            <a:r>
              <a:rPr lang="en-US" sz="2400" dirty="0"/>
              <a:t>What are the environmental drivers of phenology?</a:t>
            </a:r>
          </a:p>
          <a:p>
            <a:pPr lvl="0"/>
            <a:r>
              <a:rPr lang="en-US" sz="2400" dirty="0"/>
              <a:t>How will phenology shift over the next 50-100 years, and how does this vary among ecosystems and climate zones?</a:t>
            </a:r>
          </a:p>
          <a:p>
            <a:pPr lvl="0"/>
            <a:r>
              <a:rPr lang="en-US" sz="2400" dirty="0"/>
              <a:t>What is the role of phenology in regulating ecosystem carbon and water cycling?</a:t>
            </a:r>
          </a:p>
          <a:p>
            <a:pPr lvl="0"/>
            <a:r>
              <a:rPr lang="en-US" sz="2400" dirty="0"/>
              <a:t>What is the impact of phenology on land-atmosphere interactions and feedbacks?</a:t>
            </a:r>
          </a:p>
        </p:txBody>
      </p:sp>
      <p:pic>
        <p:nvPicPr>
          <p:cNvPr id="5" name="Picture 4" descr="Howland.jpg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01622" y="4578396"/>
            <a:ext cx="3065780" cy="2279603"/>
          </a:xfrm>
          <a:prstGeom prst="rect">
            <a:avLst/>
          </a:prstGeom>
          <a:ln w="12700" cmpd="sng">
            <a:solidFill>
              <a:schemeClr val="bg1"/>
            </a:solidFill>
          </a:ln>
        </p:spPr>
      </p:pic>
      <p:pic>
        <p:nvPicPr>
          <p:cNvPr id="6" name="Picture 5"/>
          <p:cNvPicPr>
            <a:picLocks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4578396"/>
            <a:ext cx="3050811" cy="2279603"/>
          </a:xfrm>
          <a:prstGeom prst="rect">
            <a:avLst/>
          </a:prstGeom>
          <a:ln w="12700" cmpd="sng">
            <a:solidFill>
              <a:schemeClr val="bg1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50811" y="4578396"/>
            <a:ext cx="3050811" cy="2279603"/>
          </a:xfrm>
          <a:prstGeom prst="rect">
            <a:avLst/>
          </a:prstGeom>
          <a:ln w="12700" cmpd="sng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759460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4391EE-93CD-534B-A200-499641F13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http://</a:t>
            </a:r>
            <a:r>
              <a:rPr lang="en-US" sz="2800" dirty="0" err="1"/>
              <a:t>phenocam.sr.unh.edu</a:t>
            </a:r>
            <a:r>
              <a:rPr lang="en-US" sz="2800" dirty="0"/>
              <a:t>/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85D0F5-54CB-DF40-BADF-A46EF46481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7AE106-38C2-4345-96A2-51B823FC6A5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87671"/>
            <a:ext cx="9144000" cy="5482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7660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973B8-E2F3-6D40-A299-B0FCA15BF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08965"/>
            <a:ext cx="3911173" cy="341384"/>
          </a:xfrm>
        </p:spPr>
        <p:txBody>
          <a:bodyPr/>
          <a:lstStyle/>
          <a:p>
            <a:r>
              <a:rPr lang="en-US" sz="2800" dirty="0" err="1"/>
              <a:t>PhenoCam</a:t>
            </a:r>
            <a:r>
              <a:rPr lang="en-US" sz="2800" dirty="0"/>
              <a:t> Dataset Releases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0456DE-51B8-E141-B090-5DE3F2B140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1178807"/>
            <a:ext cx="3453973" cy="5011835"/>
          </a:xfrm>
        </p:spPr>
        <p:txBody>
          <a:bodyPr>
            <a:normAutofit fontScale="92500"/>
          </a:bodyPr>
          <a:lstStyle/>
          <a:p>
            <a:r>
              <a:rPr lang="en-US" sz="2400" dirty="0"/>
              <a:t>V1 .0 Fully documented (2018) in </a:t>
            </a:r>
            <a:r>
              <a:rPr lang="en-US" sz="2400" i="1" dirty="0"/>
              <a:t>Scientific Data</a:t>
            </a:r>
          </a:p>
          <a:p>
            <a:r>
              <a:rPr lang="en-US" sz="2400" dirty="0"/>
              <a:t>125 sites, 750 site-years, fully processed and quality controlled</a:t>
            </a:r>
          </a:p>
          <a:p>
            <a:r>
              <a:rPr lang="en-US" sz="2400" dirty="0"/>
              <a:t>Data and imagery posted to ORNL DAAC</a:t>
            </a:r>
          </a:p>
          <a:p>
            <a:r>
              <a:rPr lang="en-US" sz="2400" dirty="0"/>
              <a:t>Available under CC0 Public Domain Dedication </a:t>
            </a:r>
          </a:p>
          <a:p>
            <a:r>
              <a:rPr lang="en-US" sz="2400" dirty="0"/>
              <a:t>V2.0 Dataset has just been released (1850 site-years of data); Data Descriptor in press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3B8AA1-34DE-F944-B807-430D13AFDE5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11173" y="-19493"/>
            <a:ext cx="52328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090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2D6AE-901A-7841-987D-B621D09CC2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http://</a:t>
            </a:r>
            <a:r>
              <a:rPr lang="en-US" sz="2800" dirty="0" err="1"/>
              <a:t>explore.phenocam.us</a:t>
            </a:r>
            <a:r>
              <a:rPr lang="en-US" sz="2800" dirty="0"/>
              <a:t>/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6F46BF-DBFE-5D4E-9310-3D592D2DBEA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FD0AA9-EE54-D14A-9FEF-D8DC048B7A4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67358"/>
            <a:ext cx="9144000" cy="5872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1898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FA1FD-4D2E-534C-B519-55D1412EF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https://</a:t>
            </a:r>
            <a:r>
              <a:rPr lang="en-US" sz="2800" dirty="0" err="1"/>
              <a:t>github.com</a:t>
            </a:r>
            <a:r>
              <a:rPr lang="en-US" sz="2800" dirty="0"/>
              <a:t>/</a:t>
            </a:r>
            <a:r>
              <a:rPr lang="en-US" sz="2800" dirty="0" err="1"/>
              <a:t>katharynduffy</a:t>
            </a:r>
            <a:r>
              <a:rPr lang="en-US" sz="2800" dirty="0"/>
              <a:t>/Flux-Phenology-Fusion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05C4EA-8FD0-D94F-AD88-7B4E873556F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442C5E-3C76-5A43-8B85-313E80FFCC3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1958" y="1064415"/>
            <a:ext cx="8740083" cy="5240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1882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546EDA-38DF-6B4C-A424-1E4D09B2C1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D3E7B4-3A25-3647-94E3-3A66AC4965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Bud.jpg">
            <a:extLst>
              <a:ext uri="{FF2B5EF4-FFF2-40B4-BE49-F238E27FC236}">
                <a16:creationId xmlns:a16="http://schemas.microsoft.com/office/drawing/2014/main" id="{2AA16C9B-ED34-F741-856C-5ADD601BDBA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A90D3D5-A8BD-A847-9599-F1809482A4E7}"/>
              </a:ext>
            </a:extLst>
          </p:cNvPr>
          <p:cNvSpPr/>
          <p:nvPr/>
        </p:nvSpPr>
        <p:spPr>
          <a:xfrm>
            <a:off x="183931" y="76706"/>
            <a:ext cx="4840013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>
              <a:spcBef>
                <a:spcPct val="0"/>
              </a:spcBef>
              <a:buFontTx/>
              <a:buNone/>
            </a:pPr>
            <a:r>
              <a:rPr lang="en-US" sz="3200" dirty="0">
                <a:solidFill>
                  <a:srgbClr val="FFFFFF"/>
                </a:solidFill>
              </a:rPr>
              <a:t>Phenology is “the scientific study of periodic biological phenomena, such as flowering, breeding, and migration, in relation to climatic conditions.”</a:t>
            </a:r>
          </a:p>
        </p:txBody>
      </p:sp>
    </p:spTree>
    <p:extLst>
      <p:ext uri="{BB962C8B-B14F-4D97-AF65-F5344CB8AC3E}">
        <p14:creationId xmlns:p14="http://schemas.microsoft.com/office/powerpoint/2010/main" val="21031077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9D63D31-9B21-8742-8090-84AB3E30C04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6667" t="-19924" r="-16667"/>
          <a:stretch/>
        </p:blipFill>
        <p:spPr>
          <a:xfrm>
            <a:off x="0" y="2882900"/>
            <a:ext cx="9144000" cy="3975100"/>
          </a:xfrm>
          <a:prstGeom prst="rect">
            <a:avLst/>
          </a:prstGeom>
          <a:solidFill>
            <a:srgbClr val="000000"/>
          </a:solidFill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0" y="0"/>
            <a:ext cx="9144000" cy="5575599"/>
          </a:xfrm>
        </p:spPr>
        <p:txBody>
          <a:bodyPr vert="horz">
            <a:normAutofit/>
          </a:bodyPr>
          <a:lstStyle/>
          <a:p>
            <a:pPr marL="0" indent="0" algn="ctr">
              <a:buNone/>
            </a:pPr>
            <a:endParaRPr lang="en-US" sz="1800" dirty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sz="3600" dirty="0">
                <a:solidFill>
                  <a:srgbClr val="FFFFFF"/>
                </a:solidFill>
              </a:rPr>
              <a:t>Why do we care?</a:t>
            </a:r>
          </a:p>
          <a:p>
            <a:pPr marL="0" indent="0" algn="ctr">
              <a:buNone/>
            </a:pPr>
            <a:endParaRPr lang="en-US" sz="1400" i="1" dirty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sz="2800" i="1" dirty="0">
                <a:solidFill>
                  <a:srgbClr val="FFFFFF"/>
                </a:solidFill>
              </a:rPr>
              <a:t>Plant phenology is a leading indicator of the biological impacts of climate change</a:t>
            </a:r>
          </a:p>
          <a:p>
            <a:pPr marL="0" indent="0" algn="ctr">
              <a:buNone/>
            </a:pPr>
            <a:endParaRPr lang="en-US" sz="1600" i="1" dirty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sz="2800" i="1" dirty="0">
                <a:solidFill>
                  <a:srgbClr val="FFFFFF"/>
                </a:solidFill>
              </a:rPr>
              <a:t>Plant phenology regulates the seasonality of ecosystem processes and biosphere-atmosphere interactions</a:t>
            </a:r>
          </a:p>
          <a:p>
            <a:pPr marL="0" indent="0" algn="ctr">
              <a:buNone/>
            </a:pPr>
            <a:endParaRPr lang="en-US" sz="3600" i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6736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1026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892552"/>
          </a:xfrm>
        </p:spPr>
        <p:txBody>
          <a:bodyPr>
            <a:spAutoFit/>
          </a:bodyPr>
          <a:lstStyle/>
          <a:p>
            <a:r>
              <a:rPr lang="en-US" sz="2800" dirty="0">
                <a:solidFill>
                  <a:srgbClr val="FFFFFF"/>
                </a:solidFill>
                <a:ea typeface="ＭＳ Ｐゴシック" charset="0"/>
                <a:cs typeface="ＭＳ Ｐゴシック" charset="0"/>
              </a:rPr>
              <a:t>The </a:t>
            </a:r>
            <a:r>
              <a:rPr lang="en-US" sz="2800" dirty="0" err="1">
                <a:solidFill>
                  <a:srgbClr val="FFFFFF"/>
                </a:solidFill>
                <a:ea typeface="ＭＳ Ｐゴシック" charset="0"/>
                <a:cs typeface="ＭＳ Ｐゴシック" charset="0"/>
              </a:rPr>
              <a:t>PhenoCam</a:t>
            </a:r>
            <a:r>
              <a:rPr lang="en-US" sz="2800" dirty="0">
                <a:solidFill>
                  <a:srgbClr val="FFFFFF"/>
                </a:solidFill>
                <a:ea typeface="ＭＳ Ｐゴシック" charset="0"/>
                <a:cs typeface="ＭＳ Ｐゴシック" charset="0"/>
              </a:rPr>
              <a:t> Network:</a:t>
            </a:r>
            <a:br>
              <a:rPr lang="en-US" sz="2800" dirty="0">
                <a:solidFill>
                  <a:srgbClr val="FFFFFF"/>
                </a:solidFill>
                <a:ea typeface="ＭＳ Ｐゴシック" charset="0"/>
                <a:cs typeface="ＭＳ Ｐゴシック" charset="0"/>
              </a:rPr>
            </a:br>
            <a:r>
              <a:rPr lang="en-US" sz="2400" i="1" dirty="0">
                <a:solidFill>
                  <a:srgbClr val="FFFFFF"/>
                </a:solidFill>
                <a:ea typeface="ＭＳ Ｐゴシック" charset="0"/>
                <a:cs typeface="ＭＳ Ｐゴシック" charset="0"/>
              </a:rPr>
              <a:t>Near-surface remote sensing of vegetation phenology</a:t>
            </a:r>
            <a:endParaRPr lang="en-US" sz="2800" dirty="0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21507" name="Rectangle 1027"/>
          <p:cNvSpPr>
            <a:spLocks noGrp="1" noChangeArrowheads="1"/>
          </p:cNvSpPr>
          <p:nvPr>
            <p:ph type="body" sz="quarter" idx="13"/>
          </p:nvPr>
        </p:nvSpPr>
        <p:spPr>
          <a:xfrm>
            <a:off x="283658" y="1447800"/>
            <a:ext cx="4774945" cy="5102729"/>
          </a:xfrm>
        </p:spPr>
        <p:txBody>
          <a:bodyPr>
            <a:noAutofit/>
          </a:bodyPr>
          <a:lstStyle/>
          <a:p>
            <a:r>
              <a:rPr lang="en-US" sz="2800" dirty="0" err="1">
                <a:solidFill>
                  <a:srgbClr val="FFFFFF"/>
                </a:solidFill>
              </a:rPr>
              <a:t>PhenoCam</a:t>
            </a:r>
            <a:r>
              <a:rPr lang="en-US" sz="2800" dirty="0">
                <a:solidFill>
                  <a:srgbClr val="FFFFFF"/>
                </a:solidFill>
              </a:rPr>
              <a:t> uses imagery from networked digital cameras for continuous monitoring of plant canopies</a:t>
            </a:r>
          </a:p>
          <a:p>
            <a:r>
              <a:rPr lang="en-US" sz="2800" dirty="0">
                <a:solidFill>
                  <a:srgbClr val="FFFFFF"/>
                </a:solidFill>
              </a:rPr>
              <a:t>Images recorded every 30 minutes, sunrise to sunset, 365 days a year</a:t>
            </a:r>
          </a:p>
          <a:p>
            <a:pPr>
              <a:lnSpc>
                <a:spcPct val="90000"/>
              </a:lnSpc>
            </a:pPr>
            <a:r>
              <a:rPr lang="en-US" sz="2800" dirty="0">
                <a:solidFill>
                  <a:srgbClr val="FFFFFF"/>
                </a:solidFill>
                <a:ea typeface="ＭＳ Ｐゴシック" charset="0"/>
                <a:cs typeface="Arial"/>
              </a:rPr>
              <a:t>Processed to daily (or 3-day) measures of canopy greenness, from which seasonal transition dates are extracted</a:t>
            </a:r>
          </a:p>
        </p:txBody>
      </p:sp>
      <p:pic>
        <p:nvPicPr>
          <p:cNvPr id="6" name="P 1" descr="Netcam.jpg"/>
          <p:cNvPicPr>
            <a:picLocks noChangeAspect="1" noChangeArrowheads="1"/>
          </p:cNvPicPr>
          <p:nvPr/>
        </p:nvPicPr>
        <p:blipFill rotWithShape="1">
          <a:blip r:embed="rId3" cstate="email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927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-6420" b="-5660"/>
          <a:stretch/>
        </p:blipFill>
        <p:spPr bwMode="auto">
          <a:xfrm>
            <a:off x="5204326" y="1447800"/>
            <a:ext cx="3581990" cy="2382859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5" cstate="email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04326" y="3920463"/>
            <a:ext cx="3604636" cy="2786192"/>
          </a:xfrm>
          <a:prstGeom prst="rect">
            <a:avLst/>
          </a:prstGeom>
          <a:ln>
            <a:solidFill>
              <a:srgbClr val="FFFFFF"/>
            </a:solidFill>
          </a:ln>
        </p:spPr>
      </p:pic>
      <p:sp>
        <p:nvSpPr>
          <p:cNvPr id="4" name="TextBox 3"/>
          <p:cNvSpPr txBox="1"/>
          <p:nvPr/>
        </p:nvSpPr>
        <p:spPr>
          <a:xfrm>
            <a:off x="5222190" y="6324600"/>
            <a:ext cx="2831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Bartlett Experimental Forest</a:t>
            </a:r>
          </a:p>
        </p:txBody>
      </p:sp>
    </p:spTree>
    <p:extLst>
      <p:ext uri="{BB962C8B-B14F-4D97-AF65-F5344CB8AC3E}">
        <p14:creationId xmlns:p14="http://schemas.microsoft.com/office/powerpoint/2010/main" val="2733145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07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80F7E4-D865-2642-8B87-BEABFA62B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Ideal for long-term monitoring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744CA0-CD8B-AD4E-82A3-82E86E9FA8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828432"/>
            <a:ext cx="8053388" cy="107852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 dirty="0"/>
              <a:t>Canopy-scale perspective </a:t>
            </a:r>
            <a:r>
              <a:rPr lang="en-US" sz="2800" dirty="0">
                <a:solidFill>
                  <a:srgbClr val="FFFFFF"/>
                </a:solidFill>
                <a:ea typeface="ＭＳ Ｐゴシック" charset="0"/>
                <a:cs typeface="Arial"/>
              </a:rPr>
              <a:t>is comparable to that of tower-based flux measurements</a:t>
            </a:r>
          </a:p>
          <a:p>
            <a:endParaRPr lang="en-US" sz="2800" dirty="0"/>
          </a:p>
          <a:p>
            <a:endParaRPr lang="en-US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7597B1-C1EA-6F4C-B122-A1A33F5FEEC4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931427"/>
            <a:ext cx="9146601" cy="244768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2540AE4-27AD-D34C-A6B1-3AD5770AEED0}"/>
              </a:ext>
            </a:extLst>
          </p:cNvPr>
          <p:cNvSpPr/>
          <p:nvPr/>
        </p:nvSpPr>
        <p:spPr>
          <a:xfrm>
            <a:off x="515817" y="4584010"/>
            <a:ext cx="5713046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FFFF"/>
                </a:solidFill>
                <a:ea typeface="ＭＳ Ｐゴシック" charset="0"/>
                <a:cs typeface="Arial"/>
              </a:rPr>
              <a:t>Potential to resolve organism-level phenology: a direct link between what is happening on the ground (fine scale) and what is seen by satellites (coarse scale)</a:t>
            </a:r>
          </a:p>
        </p:txBody>
      </p:sp>
      <p:pic>
        <p:nvPicPr>
          <p:cNvPr id="7" name="Picture 1" descr="harvard_2008_05_11_120138.jpg">
            <a:extLst>
              <a:ext uri="{FF2B5EF4-FFF2-40B4-BE49-F238E27FC236}">
                <a16:creationId xmlns:a16="http://schemas.microsoft.com/office/drawing/2014/main" id="{BE8B8F5D-7C2A-044F-9770-D24B9B6909D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228862" y="4584009"/>
            <a:ext cx="2807945" cy="21059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3C13136-250F-1D44-8FA0-5C6FA23D424B}"/>
              </a:ext>
            </a:extLst>
          </p:cNvPr>
          <p:cNvSpPr txBox="1"/>
          <p:nvPr/>
        </p:nvSpPr>
        <p:spPr>
          <a:xfrm>
            <a:off x="713984" y="1927189"/>
            <a:ext cx="2658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Harvard Forest EMS Tower</a:t>
            </a:r>
          </a:p>
        </p:txBody>
      </p:sp>
    </p:spTree>
    <p:extLst>
      <p:ext uri="{BB962C8B-B14F-4D97-AF65-F5344CB8AC3E}">
        <p14:creationId xmlns:p14="http://schemas.microsoft.com/office/powerpoint/2010/main" val="535446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amuela_short_480p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522175" y="949633"/>
            <a:ext cx="4321925" cy="3346006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-1621"/>
            <a:ext cx="9144000" cy="523220"/>
          </a:xfrm>
        </p:spPr>
        <p:txBody>
          <a:bodyPr>
            <a:spAutoFit/>
          </a:bodyPr>
          <a:lstStyle/>
          <a:p>
            <a:r>
              <a:rPr lang="en-US" sz="2800" dirty="0"/>
              <a:t>The same method works in other ecosystem types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07818" y="1275565"/>
            <a:ext cx="3794815" cy="3173396"/>
          </a:xfrm>
        </p:spPr>
        <p:txBody>
          <a:bodyPr>
            <a:normAutofit/>
          </a:bodyPr>
          <a:lstStyle/>
          <a:p>
            <a:r>
              <a:rPr lang="en-US" sz="2000" dirty="0"/>
              <a:t>Mixed, C3/C4 Grassland at 3000’ on the western flank of Mauna Kea, on the Big Island of Hawaii</a:t>
            </a:r>
          </a:p>
          <a:p>
            <a:r>
              <a:rPr lang="en-US" sz="2000" dirty="0"/>
              <a:t>Seasonality of vegetation greenness driven by timing and magnitude of precipitation events</a:t>
            </a:r>
          </a:p>
        </p:txBody>
      </p:sp>
      <p:sp>
        <p:nvSpPr>
          <p:cNvPr id="7" name="TextBox 6"/>
          <p:cNvSpPr txBox="1"/>
          <p:nvPr/>
        </p:nvSpPr>
        <p:spPr>
          <a:xfrm rot="16200000">
            <a:off x="3331744" y="1065408"/>
            <a:ext cx="2462981" cy="91615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noAutofit/>
          </a:bodyPr>
          <a:lstStyle/>
          <a:p>
            <a:endParaRPr lang="en-US" sz="800" dirty="0">
              <a:solidFill>
                <a:srgbClr val="000000"/>
              </a:solidFill>
            </a:endParaRPr>
          </a:p>
          <a:p>
            <a:pPr algn="ctr"/>
            <a:r>
              <a:rPr lang="en-US" dirty="0">
                <a:solidFill>
                  <a:srgbClr val="000000"/>
                </a:solidFill>
              </a:rPr>
              <a:t>Canopy greenness</a:t>
            </a:r>
          </a:p>
          <a:p>
            <a:pPr algn="ctr"/>
            <a:endParaRPr lang="en-US" dirty="0">
              <a:solidFill>
                <a:srgbClr val="000000"/>
              </a:solidFill>
            </a:endParaRPr>
          </a:p>
          <a:p>
            <a:pPr algn="ctr"/>
            <a:endParaRPr lang="en-US" dirty="0">
              <a:solidFill>
                <a:srgbClr val="000000"/>
              </a:solidFill>
            </a:endParaRPr>
          </a:p>
          <a:p>
            <a:pPr algn="ctr"/>
            <a:endParaRPr lang="en-US" dirty="0">
              <a:solidFill>
                <a:srgbClr val="000000"/>
              </a:solidFill>
            </a:endParaRPr>
          </a:p>
          <a:p>
            <a:pPr algn="ctr"/>
            <a:endParaRPr lang="en-US" dirty="0">
              <a:solidFill>
                <a:srgbClr val="000000"/>
              </a:solidFill>
            </a:endParaRPr>
          </a:p>
          <a:p>
            <a:pPr algn="ctr"/>
            <a:endParaRPr lang="en-US" dirty="0">
              <a:solidFill>
                <a:srgbClr val="000000"/>
              </a:solidFill>
            </a:endParaRPr>
          </a:p>
          <a:p>
            <a:pPr algn="ctr"/>
            <a:endParaRPr lang="en-US" dirty="0">
              <a:solidFill>
                <a:srgbClr val="000000"/>
              </a:solidFill>
            </a:endParaRPr>
          </a:p>
          <a:p>
            <a:pPr algn="ctr"/>
            <a:endParaRPr lang="en-US" dirty="0">
              <a:solidFill>
                <a:srgbClr val="000000"/>
              </a:solidFill>
            </a:endParaRPr>
          </a:p>
          <a:p>
            <a:pPr algn="ctr"/>
            <a:endParaRPr lang="en-US" dirty="0">
              <a:solidFill>
                <a:srgbClr val="000000"/>
              </a:solidFill>
            </a:endParaRPr>
          </a:p>
          <a:p>
            <a:pPr algn="ctr"/>
            <a:endParaRPr lang="en-US" dirty="0">
              <a:solidFill>
                <a:srgbClr val="000000"/>
              </a:solidFill>
            </a:endParaRPr>
          </a:p>
          <a:p>
            <a:pPr algn="ctr"/>
            <a:endParaRPr lang="en-US" dirty="0">
              <a:solidFill>
                <a:srgbClr val="000000"/>
              </a:solidFill>
            </a:endParaRPr>
          </a:p>
          <a:p>
            <a:pPr algn="ctr"/>
            <a:endParaRPr lang="en-US" dirty="0">
              <a:solidFill>
                <a:srgbClr val="000000"/>
              </a:solidFill>
            </a:endParaRPr>
          </a:p>
          <a:p>
            <a:pPr algn="ctr"/>
            <a:endParaRPr lang="en-US" dirty="0">
              <a:solidFill>
                <a:srgbClr val="000000"/>
              </a:solidFill>
            </a:endParaRPr>
          </a:p>
          <a:p>
            <a:pPr algn="ctr"/>
            <a:endParaRPr lang="en-US" dirty="0">
              <a:solidFill>
                <a:srgbClr val="000000"/>
              </a:solidFill>
            </a:endParaRPr>
          </a:p>
          <a:p>
            <a:pPr algn="ctr"/>
            <a:endParaRPr lang="en-US" dirty="0">
              <a:solidFill>
                <a:srgbClr val="000000"/>
              </a:solidFill>
            </a:endParaRPr>
          </a:p>
          <a:p>
            <a:pPr algn="ctr"/>
            <a:endParaRPr lang="en-US" dirty="0">
              <a:solidFill>
                <a:srgbClr val="000000"/>
              </a:solidFill>
            </a:endParaRPr>
          </a:p>
          <a:p>
            <a:pPr algn="ctr"/>
            <a:endParaRPr lang="en-US" dirty="0">
              <a:solidFill>
                <a:srgbClr val="000000"/>
              </a:solidFill>
            </a:endParaRPr>
          </a:p>
          <a:p>
            <a:pPr algn="ctr"/>
            <a:endParaRPr lang="en-US" dirty="0">
              <a:solidFill>
                <a:srgbClr val="000000"/>
              </a:solidFill>
            </a:endParaRPr>
          </a:p>
          <a:p>
            <a:pPr algn="ctr"/>
            <a:endParaRPr lang="en-US" dirty="0">
              <a:solidFill>
                <a:srgbClr val="000000"/>
              </a:solidFill>
            </a:endParaRPr>
          </a:p>
          <a:p>
            <a:pPr algn="ctr"/>
            <a:endParaRPr lang="en-US" dirty="0">
              <a:solidFill>
                <a:srgbClr val="000000"/>
              </a:solidFill>
            </a:endParaRPr>
          </a:p>
          <a:p>
            <a:pPr algn="ctr"/>
            <a:endParaRPr lang="en-US" dirty="0">
              <a:solidFill>
                <a:srgbClr val="000000"/>
              </a:solidFill>
            </a:endParaRPr>
          </a:p>
          <a:p>
            <a:pPr algn="ctr"/>
            <a:endParaRPr lang="en-US" dirty="0">
              <a:solidFill>
                <a:srgbClr val="000000"/>
              </a:solidFill>
            </a:endParaRPr>
          </a:p>
          <a:p>
            <a:pPr algn="ctr"/>
            <a:endParaRPr lang="en-US" dirty="0">
              <a:solidFill>
                <a:srgbClr val="000000"/>
              </a:solidFill>
            </a:endParaRPr>
          </a:p>
          <a:p>
            <a:pPr algn="ctr"/>
            <a:endParaRPr lang="en-US" dirty="0">
              <a:solidFill>
                <a:srgbClr val="000000"/>
              </a:solidFill>
            </a:endParaRPr>
          </a:p>
          <a:p>
            <a:endParaRPr lang="en-US" dirty="0">
              <a:solidFill>
                <a:srgbClr val="000000"/>
              </a:solidFill>
            </a:endParaRPr>
          </a:p>
          <a:p>
            <a:endParaRPr lang="en-US" dirty="0">
              <a:solidFill>
                <a:srgbClr val="000000"/>
              </a:solidFill>
            </a:endParaRPr>
          </a:p>
          <a:p>
            <a:endParaRPr lang="en-US" dirty="0">
              <a:solidFill>
                <a:srgbClr val="000000"/>
              </a:solidFill>
            </a:endParaRPr>
          </a:p>
          <a:p>
            <a:endParaRPr lang="en-US" dirty="0">
              <a:solidFill>
                <a:srgbClr val="000000"/>
              </a:solidFill>
            </a:endParaRPr>
          </a:p>
          <a:p>
            <a:endParaRPr lang="en-US" dirty="0">
              <a:solidFill>
                <a:srgbClr val="000000"/>
              </a:solidFill>
            </a:endParaRPr>
          </a:p>
          <a:p>
            <a:endParaRPr lang="en-US" dirty="0">
              <a:solidFill>
                <a:srgbClr val="000000"/>
              </a:solidFill>
            </a:endParaRPr>
          </a:p>
          <a:p>
            <a:endParaRPr lang="en-US" dirty="0">
              <a:solidFill>
                <a:srgbClr val="000000"/>
              </a:solidFill>
            </a:endParaRPr>
          </a:p>
          <a:p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522175" y="3815586"/>
            <a:ext cx="2305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KamuelaCam</a:t>
            </a:r>
            <a:r>
              <a:rPr lang="en-US" dirty="0"/>
              <a:t>, </a:t>
            </a:r>
            <a:r>
              <a:rPr lang="en-US" dirty="0" err="1"/>
              <a:t>Waimea</a:t>
            </a:r>
            <a:r>
              <a:rPr lang="en-US" dirty="0"/>
              <a:t>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428" t="2426" r="4680" b="5095"/>
          <a:stretch/>
        </p:blipFill>
        <p:spPr>
          <a:xfrm>
            <a:off x="550606" y="4427536"/>
            <a:ext cx="8485240" cy="2432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07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82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23220"/>
          </a:xfrm>
        </p:spPr>
        <p:txBody>
          <a:bodyPr>
            <a:spAutoFit/>
          </a:bodyPr>
          <a:lstStyle/>
          <a:p>
            <a:r>
              <a:rPr lang="en-US" sz="2800" dirty="0"/>
              <a:t>2019: A network of over 500 cameras</a:t>
            </a:r>
          </a:p>
        </p:txBody>
      </p:sp>
      <p:sp>
        <p:nvSpPr>
          <p:cNvPr id="6" name="Title 2"/>
          <p:cNvSpPr txBox="1">
            <a:spLocks/>
          </p:cNvSpPr>
          <p:nvPr/>
        </p:nvSpPr>
        <p:spPr>
          <a:xfrm>
            <a:off x="0" y="6295692"/>
            <a:ext cx="9144000" cy="3413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Imagery and data available at: http://</a:t>
            </a:r>
            <a:r>
              <a:rPr lang="en-US" sz="2800" dirty="0" err="1"/>
              <a:t>phenocam.sr.unh.edu</a:t>
            </a:r>
            <a:r>
              <a:rPr lang="en-US" sz="2800" dirty="0"/>
              <a:t>/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971A25E9-3E73-204F-B0AB-5C96747BFFB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5750" y="630760"/>
            <a:ext cx="7817629" cy="517883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B669AC8-2CDD-9C4A-ADCF-98D96D3A9D1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5749" y="630760"/>
            <a:ext cx="7817629" cy="5178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784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C309AE2B-7AA5-B641-A260-9B7C2157AFB5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523220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Almost 300 these are actively measuring fluxes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CDBAAA-47CB-A649-A5CB-67DD39C135A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5750" y="630760"/>
            <a:ext cx="7817629" cy="5178834"/>
          </a:xfrm>
          <a:prstGeom prst="rect">
            <a:avLst/>
          </a:prstGeom>
        </p:spPr>
      </p:pic>
      <p:sp>
        <p:nvSpPr>
          <p:cNvPr id="12" name="Title 2">
            <a:extLst>
              <a:ext uri="{FF2B5EF4-FFF2-40B4-BE49-F238E27FC236}">
                <a16:creationId xmlns:a16="http://schemas.microsoft.com/office/drawing/2014/main" id="{FADFD83B-608A-3048-B5D1-5BBF2DFDA27D}"/>
              </a:ext>
            </a:extLst>
          </p:cNvPr>
          <p:cNvSpPr txBox="1">
            <a:spLocks/>
          </p:cNvSpPr>
          <p:nvPr/>
        </p:nvSpPr>
        <p:spPr>
          <a:xfrm>
            <a:off x="0" y="6180082"/>
            <a:ext cx="9144000" cy="3413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Over 200 of these sites are affiliated with </a:t>
            </a:r>
            <a:r>
              <a:rPr lang="en-US" sz="2800" dirty="0" err="1"/>
              <a:t>AmeriFlux</a:t>
            </a:r>
            <a:endParaRPr lang="en-US" sz="2800" dirty="0"/>
          </a:p>
          <a:p>
            <a:r>
              <a:rPr lang="en-US" sz="18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https://phenocam.sr.unh.edu/webcam/network/search/?group=AMERIFLUX</a:t>
            </a:r>
            <a:br>
              <a:rPr lang="en-US" sz="1200" dirty="0"/>
            </a:br>
            <a:r>
              <a:rPr lang="en-US" sz="180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https://phenocam.sr.unh.edu/webcam/network/map/?group=AMERIFLUX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43005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E03B18-1263-6C4C-A126-A1B8CDE2C9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today’s workshop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471953-B94D-8F4F-B92B-CDA3CE1A95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How to access </a:t>
            </a:r>
            <a:r>
              <a:rPr lang="en-US" dirty="0" err="1"/>
              <a:t>PhenoCam</a:t>
            </a:r>
            <a:r>
              <a:rPr lang="en-US" dirty="0"/>
              <a:t> data products</a:t>
            </a:r>
          </a:p>
          <a:p>
            <a:r>
              <a:rPr lang="en-US" dirty="0"/>
              <a:t>How to visualize </a:t>
            </a:r>
            <a:r>
              <a:rPr lang="en-US" dirty="0" err="1"/>
              <a:t>PhenoCam</a:t>
            </a:r>
            <a:r>
              <a:rPr lang="en-US" dirty="0"/>
              <a:t> data in R</a:t>
            </a:r>
          </a:p>
          <a:p>
            <a:r>
              <a:rPr lang="en-US" dirty="0"/>
              <a:t>How to integrate </a:t>
            </a:r>
            <a:r>
              <a:rPr lang="en-US" dirty="0" err="1"/>
              <a:t>PhenoCam</a:t>
            </a:r>
            <a:r>
              <a:rPr lang="en-US" dirty="0"/>
              <a:t> and </a:t>
            </a:r>
            <a:r>
              <a:rPr lang="en-US" dirty="0" err="1"/>
              <a:t>AmeriFlux</a:t>
            </a:r>
            <a:r>
              <a:rPr lang="en-US" dirty="0"/>
              <a:t> data</a:t>
            </a:r>
          </a:p>
        </p:txBody>
      </p:sp>
    </p:spTree>
    <p:extLst>
      <p:ext uri="{BB962C8B-B14F-4D97-AF65-F5344CB8AC3E}">
        <p14:creationId xmlns:p14="http://schemas.microsoft.com/office/powerpoint/2010/main" val="11116936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2270</TotalTime>
  <Words>766</Words>
  <Application>Microsoft Macintosh PowerPoint</Application>
  <PresentationFormat>On-screen Show (4:3)</PresentationFormat>
  <Paragraphs>110</Paragraphs>
  <Slides>17</Slides>
  <Notes>7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 The PhenoCam Network: Tracking phenological responses to global change using near-surface remote sensing  Andrew D. Richardson Northern Arizona University</vt:lpstr>
      <vt:lpstr>PowerPoint Presentation</vt:lpstr>
      <vt:lpstr>PowerPoint Presentation</vt:lpstr>
      <vt:lpstr>The PhenoCam Network: Near-surface remote sensing of vegetation phenology</vt:lpstr>
      <vt:lpstr>Ideal for long-term monitoring</vt:lpstr>
      <vt:lpstr>The same method works in other ecosystem types</vt:lpstr>
      <vt:lpstr>2019: A network of over 500 cameras</vt:lpstr>
      <vt:lpstr>PowerPoint Presentation</vt:lpstr>
      <vt:lpstr>In today’s workshop</vt:lpstr>
      <vt:lpstr>PowerPoint Presentation</vt:lpstr>
      <vt:lpstr> Accessing and Using PhenoCam data products Bijan Seyednasrollah Northern Arizona University</vt:lpstr>
      <vt:lpstr>PowerPoint Presentation</vt:lpstr>
      <vt:lpstr>Research questions we are addressing with PhenoCam data</vt:lpstr>
      <vt:lpstr>http://phenocam.sr.unh.edu/</vt:lpstr>
      <vt:lpstr>PhenoCam Dataset Releases</vt:lpstr>
      <vt:lpstr>http://explore.phenocam.us/</vt:lpstr>
      <vt:lpstr>https://github.com/katharynduffy/Flux-Phenology-Fusion</vt:lpstr>
    </vt:vector>
  </TitlesOfParts>
  <Company>Harvard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PhenoCam network: Evolution, Status, Future</dc:title>
  <dc:creator>Andrew Richardson</dc:creator>
  <cp:lastModifiedBy>Andrew Richardson</cp:lastModifiedBy>
  <cp:revision>60</cp:revision>
  <cp:lastPrinted>2019-05-21T16:36:20Z</cp:lastPrinted>
  <dcterms:created xsi:type="dcterms:W3CDTF">2016-06-20T19:50:20Z</dcterms:created>
  <dcterms:modified xsi:type="dcterms:W3CDTF">2019-09-12T17:59:07Z</dcterms:modified>
</cp:coreProperties>
</file>